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notesMasterIdLst>
    <p:notesMasterId r:id="rId8"/>
  </p:notesMasterIdLst>
  <p:handoutMasterIdLst>
    <p:handoutMasterId r:id="rId9"/>
  </p:handoutMasterIdLst>
  <p:sldIdLst>
    <p:sldId id="296" r:id="rId2"/>
    <p:sldId id="258" r:id="rId3"/>
    <p:sldId id="259" r:id="rId4"/>
    <p:sldId id="299" r:id="rId5"/>
    <p:sldId id="300" r:id="rId6"/>
    <p:sldId id="301" r:id="rId7"/>
  </p:sldIdLst>
  <p:sldSz cx="9144000" cy="6858000" type="screen4x3"/>
  <p:notesSz cx="7102475" cy="102314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80"/>
    <a:srgbClr val="FCFCFC"/>
    <a:srgbClr val="E8E8E8"/>
    <a:srgbClr val="FFD84B"/>
    <a:srgbClr val="FFFFFF"/>
    <a:srgbClr val="CC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0"/>
  </p:normalViewPr>
  <p:slideViewPr>
    <p:cSldViewPr>
      <p:cViewPr varScale="1">
        <p:scale>
          <a:sx n="67" d="100"/>
          <a:sy n="67" d="100"/>
        </p:scale>
        <p:origin x="136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77739" cy="51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6" tIns="49523" rIns="99046" bIns="49523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093" y="1"/>
            <a:ext cx="3077739" cy="51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6" tIns="49523" rIns="99046" bIns="49523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718091"/>
            <a:ext cx="3077739" cy="51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6" tIns="49523" rIns="99046" bIns="49523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093" y="9718091"/>
            <a:ext cx="3077739" cy="51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6" tIns="49523" rIns="99046" bIns="49523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DF738CE-F211-44B5-96A3-561B230DAF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8030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77739" cy="51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6" tIns="49523" rIns="99046" bIns="49523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3093" y="1"/>
            <a:ext cx="3077739" cy="51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6" tIns="49523" rIns="99046" bIns="49523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8350"/>
            <a:ext cx="5114925" cy="3835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248" y="4859933"/>
            <a:ext cx="5681980" cy="4604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6" tIns="49523" rIns="99046" bIns="495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18091"/>
            <a:ext cx="3077739" cy="51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6" tIns="49523" rIns="99046" bIns="49523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3093" y="9718091"/>
            <a:ext cx="3077739" cy="51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6" tIns="49523" rIns="99046" bIns="49523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BAB8AC0-23E5-4D1A-9273-1F18151D35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9093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B8AC0-23E5-4D1A-9273-1F18151D350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172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838200"/>
            <a:ext cx="6629400" cy="12954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91000" y="4876800"/>
            <a:ext cx="4495800" cy="10668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B53F52A-6EB6-46D5-B3FD-7A16BA30F3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9B4E5-4532-4C55-BBD5-A56E9B626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381000"/>
            <a:ext cx="207645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607695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7B1E37-C88B-4A64-A761-F7C4259B91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322173-BF47-49F0-8257-4517D20514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C0DBB9-5636-442A-8304-74B3F0C079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52600"/>
            <a:ext cx="40767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1752600"/>
            <a:ext cx="40767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5B1402-BAAD-4F9C-A1A8-DBE0615967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0017DC-5A4E-48C0-B230-F1F7D34D7F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2BA13A-A76E-4999-8F56-4B614537A1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A31F18-C7A7-4772-AFB4-0D44AB760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4A0681-B344-401A-9839-5BE8FF9B4B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AD4DEA-91EC-4131-80D8-D79D5C4FD3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76600" y="381000"/>
            <a:ext cx="5562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52600"/>
            <a:ext cx="8305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2B53F52A-6EB6-46D5-B3FD-7A16BA30F3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323528" y="1844353"/>
            <a:ext cx="8424936" cy="30248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th-TH" altLang="th-TH" sz="4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การนำเสนอผลงานต่อคณะกรรมการตัดสินรางวัล                    </a:t>
            </a:r>
            <a:r>
              <a:rPr lang="en-US" altLang="th-TH" sz="4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STI Thailand Award</a:t>
            </a:r>
            <a:r>
              <a:rPr lang="th-TH" altLang="th-TH" sz="4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GB" altLang="th-TH" sz="4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2015</a:t>
            </a:r>
            <a:r>
              <a:rPr lang="th-TH" altLang="th-TH" sz="4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/>
            </a:r>
            <a:br>
              <a:rPr lang="th-TH" altLang="th-TH" sz="4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altLang="th-TH" sz="4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/>
            </a:r>
            <a:br>
              <a:rPr lang="th-TH" altLang="th-TH" sz="4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altLang="th-TH" sz="4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ประเภท วิสาหกิจขนาดกลางและขนาดย่อม</a:t>
            </a:r>
          </a:p>
          <a:p>
            <a:pPr fontAlgn="auto">
              <a:spcAft>
                <a:spcPts val="0"/>
              </a:spcAft>
            </a:pPr>
            <a:r>
              <a:rPr lang="th-TH" altLang="th-TH" sz="4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วิสาหกิจขนาดใหญ่</a:t>
            </a:r>
          </a:p>
        </p:txBody>
      </p:sp>
    </p:spTree>
    <p:extLst>
      <p:ext uri="{BB962C8B-B14F-4D97-AF65-F5344CB8AC3E}">
        <p14:creationId xmlns:p14="http://schemas.microsoft.com/office/powerpoint/2010/main" val="4090585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404664"/>
            <a:ext cx="8208912" cy="1080121"/>
          </a:xfrm>
        </p:spPr>
        <p:txBody>
          <a:bodyPr>
            <a:normAutofit/>
          </a:bodyPr>
          <a:lstStyle/>
          <a:p>
            <a:pPr algn="ctr"/>
            <a:r>
              <a:rPr lang="th-TH" sz="5300" b="1" kern="1200" dirty="0" smtClean="0">
                <a:solidFill>
                  <a:schemeClr val="tx2">
                    <a:lumMod val="75000"/>
                  </a:schemeClr>
                </a:solidFill>
                <a:latin typeface="BrowalliaUPC" pitchFamily="34" charset="-34"/>
                <a:ea typeface="+mn-ea"/>
                <a:cs typeface="BrowalliaUPC" pitchFamily="34" charset="-34"/>
              </a:rPr>
              <a:t>       ประเด็น</a:t>
            </a:r>
            <a:r>
              <a:rPr lang="th-TH" sz="5300" b="1" kern="1200" dirty="0">
                <a:solidFill>
                  <a:schemeClr val="tx2">
                    <a:lumMod val="75000"/>
                  </a:schemeClr>
                </a:solidFill>
                <a:latin typeface="BrowalliaUPC" pitchFamily="34" charset="-34"/>
                <a:ea typeface="+mn-ea"/>
                <a:cs typeface="BrowalliaUPC" pitchFamily="34" charset="-34"/>
              </a:rPr>
              <a:t>การ</a:t>
            </a:r>
            <a:r>
              <a:rPr lang="th-TH" sz="5300" b="1" kern="1200" dirty="0" smtClean="0">
                <a:solidFill>
                  <a:schemeClr val="tx2">
                    <a:lumMod val="75000"/>
                  </a:schemeClr>
                </a:solidFill>
                <a:latin typeface="BrowalliaUPC" pitchFamily="34" charset="-34"/>
                <a:ea typeface="+mn-ea"/>
                <a:cs typeface="BrowalliaUPC" pitchFamily="34" charset="-34"/>
              </a:rPr>
              <a:t>นำเสนอ</a:t>
            </a:r>
            <a:endParaRPr lang="en-US" sz="4000" b="1" kern="1200" dirty="0">
              <a:solidFill>
                <a:schemeClr val="tx2">
                  <a:lumMod val="75000"/>
                </a:schemeClr>
              </a:solidFill>
              <a:latin typeface="BrowalliaUPC" pitchFamily="34" charset="-34"/>
              <a:ea typeface="+mn-ea"/>
              <a:cs typeface="BrowalliaUPC" pitchFamily="34" charset="-34"/>
            </a:endParaRPr>
          </a:p>
        </p:txBody>
      </p:sp>
      <p:sp>
        <p:nvSpPr>
          <p:cNvPr id="42" name="Rectangle 2"/>
          <p:cNvSpPr>
            <a:spLocks noChangeArrowheads="1"/>
          </p:cNvSpPr>
          <p:nvPr/>
        </p:nvSpPr>
        <p:spPr bwMode="auto">
          <a:xfrm>
            <a:off x="971600" y="2723436"/>
            <a:ext cx="792088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49263" indent="-449263">
              <a:buFont typeface="Wingdings" pitchFamily="2" charset="2"/>
              <a:buChar char="v"/>
              <a:tabLst>
                <a:tab pos="449263" algn="l"/>
              </a:tabLst>
            </a:pPr>
            <a:r>
              <a:rPr lang="th-TH" sz="3200" dirty="0" smtClean="0">
                <a:solidFill>
                  <a:srgbClr val="000000"/>
                </a:solidFill>
                <a:latin typeface="BrowalliaUPC" pitchFamily="34" charset="-34"/>
                <a:cs typeface="BrowalliaUPC" pitchFamily="34" charset="-34"/>
              </a:rPr>
              <a:t>ชื่อบริษัท</a:t>
            </a:r>
          </a:p>
          <a:p>
            <a:pPr marL="449263" indent="-449263">
              <a:buFont typeface="Wingdings" pitchFamily="2" charset="2"/>
              <a:buChar char="v"/>
              <a:tabLst>
                <a:tab pos="449263" algn="l"/>
              </a:tabLst>
            </a:pPr>
            <a:r>
              <a:rPr lang="th-TH" sz="3200" dirty="0" smtClean="0">
                <a:solidFill>
                  <a:srgbClr val="000000"/>
                </a:solidFill>
                <a:latin typeface="BrowalliaUPC" pitchFamily="34" charset="-34"/>
                <a:cs typeface="BrowalliaUPC" pitchFamily="34" charset="-34"/>
              </a:rPr>
              <a:t>สินค้าและผลิตภัณฑ์</a:t>
            </a:r>
          </a:p>
          <a:p>
            <a:pPr marL="449263" indent="-449263">
              <a:buFont typeface="Wingdings" pitchFamily="2" charset="2"/>
              <a:buChar char="v"/>
              <a:tabLst>
                <a:tab pos="449263" algn="l"/>
              </a:tabLst>
            </a:pPr>
            <a:r>
              <a:rPr lang="th-TH" sz="3200" dirty="0" smtClean="0">
                <a:solidFill>
                  <a:srgbClr val="000000"/>
                </a:solidFill>
                <a:latin typeface="BrowalliaUPC" pitchFamily="34" charset="-34"/>
                <a:cs typeface="BrowalliaUPC" pitchFamily="34" charset="-34"/>
              </a:rPr>
              <a:t>จำนวนพนักงาน</a:t>
            </a:r>
          </a:p>
        </p:txBody>
      </p:sp>
      <p:sp>
        <p:nvSpPr>
          <p:cNvPr id="4" name="Rectangle 3"/>
          <p:cNvSpPr/>
          <p:nvPr/>
        </p:nvSpPr>
        <p:spPr>
          <a:xfrm>
            <a:off x="539552" y="1916832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539750" indent="-539750">
              <a:tabLst>
                <a:tab pos="539750" algn="l"/>
              </a:tabLst>
            </a:pPr>
            <a:r>
              <a:rPr lang="en-GB" altLang="th-TH" sz="2800" dirty="0" smtClean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 </a:t>
            </a:r>
            <a:r>
              <a:rPr lang="th-TH" altLang="th-TH" sz="2800" dirty="0" smtClean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ข้อมูลทั่วไป</a:t>
            </a:r>
            <a:r>
              <a:rPr lang="en-GB" altLang="th-TH" sz="2800" dirty="0" smtClean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th-TH" altLang="th-TH" sz="2800" dirty="0" smtClean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ผลิตภัณฑ์</a:t>
            </a:r>
            <a:endParaRPr lang="th-TH" altLang="th-TH" sz="2800" dirty="0">
              <a:solidFill>
                <a:schemeClr val="tx2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9552" y="1772816"/>
            <a:ext cx="8424936" cy="1152128"/>
          </a:xfrm>
        </p:spPr>
        <p:txBody>
          <a:bodyPr>
            <a:normAutofit/>
          </a:bodyPr>
          <a:lstStyle/>
          <a:p>
            <a:pPr marL="539750" indent="-539750" algn="l">
              <a:tabLst>
                <a:tab pos="539750" algn="l"/>
              </a:tabLst>
            </a:pPr>
            <a:r>
              <a:rPr lang="en-GB" altLang="th-TH" sz="2800" dirty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en-US" altLang="th-TH" sz="2800" b="1" dirty="0" smtClean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th-TH" altLang="th-TH" sz="2800" b="1" dirty="0" smtClean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การส</a:t>
            </a:r>
            <a:r>
              <a:rPr lang="th-TH" altLang="th-TH" sz="2800" b="1" dirty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ร้างทรัพย์สินทางปัญญา และการนำผลงานวิจัยและพัฒนาไปใช้ในเชิงพาณิชย์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87624" y="2996952"/>
            <a:ext cx="770485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9263" indent="-449263">
              <a:buFont typeface="Wingdings" pitchFamily="2" charset="2"/>
              <a:buChar char="v"/>
              <a:tabLst>
                <a:tab pos="449263" algn="l"/>
              </a:tabLst>
            </a:pPr>
            <a:r>
              <a:rPr lang="th-TH" sz="3200" dirty="0" smtClean="0">
                <a:solidFill>
                  <a:srgbClr val="000000"/>
                </a:solidFill>
                <a:latin typeface="BrowalliaUPC" pitchFamily="34" charset="-34"/>
                <a:cs typeface="BrowalliaUPC" pitchFamily="34" charset="-34"/>
              </a:rPr>
              <a:t>มีการให้ความสำคัญกับการ</a:t>
            </a:r>
            <a:r>
              <a:rPr lang="th-TH" sz="3200" dirty="0">
                <a:solidFill>
                  <a:srgbClr val="000000"/>
                </a:solidFill>
                <a:latin typeface="BrowalliaUPC" pitchFamily="34" charset="-34"/>
                <a:cs typeface="BrowalliaUPC" pitchFamily="34" charset="-34"/>
              </a:rPr>
              <a:t>สร้างทรัพย์สินทางปัญญา </a:t>
            </a:r>
            <a:r>
              <a:rPr lang="th-TH" sz="3200" dirty="0" smtClean="0">
                <a:solidFill>
                  <a:srgbClr val="000000"/>
                </a:solidFill>
                <a:latin typeface="BrowalliaUPC" pitchFamily="34" charset="-34"/>
                <a:cs typeface="BrowalliaUPC" pitchFamily="34" charset="-34"/>
              </a:rPr>
              <a:t>หรือไม่ อย่างไร</a:t>
            </a:r>
          </a:p>
          <a:p>
            <a:pPr marL="449263" indent="-449263">
              <a:buFont typeface="Wingdings" pitchFamily="2" charset="2"/>
              <a:buChar char="v"/>
              <a:tabLst>
                <a:tab pos="449263" algn="l"/>
              </a:tabLst>
            </a:pPr>
            <a:r>
              <a:rPr lang="th-TH" sz="3200" dirty="0" smtClean="0">
                <a:solidFill>
                  <a:srgbClr val="000000"/>
                </a:solidFill>
                <a:latin typeface="BrowalliaUPC" pitchFamily="34" charset="-34"/>
                <a:cs typeface="BrowalliaUPC" pitchFamily="34" charset="-34"/>
              </a:rPr>
              <a:t>ผลงานวิจัยพัฒนา หรือ</a:t>
            </a:r>
            <a:r>
              <a:rPr lang="th-TH" sz="3200" dirty="0">
                <a:solidFill>
                  <a:srgbClr val="000000"/>
                </a:solidFill>
                <a:latin typeface="BrowalliaUPC" pitchFamily="34" charset="-34"/>
                <a:cs typeface="BrowalliaUPC" pitchFamily="34" charset="-34"/>
              </a:rPr>
              <a:t>กระบวนการที่คิดค้น ประดิษฐ์ </a:t>
            </a:r>
            <a:r>
              <a:rPr lang="th-TH" sz="3200" dirty="0" smtClean="0">
                <a:solidFill>
                  <a:srgbClr val="000000"/>
                </a:solidFill>
                <a:latin typeface="BrowalliaUPC" pitchFamily="34" charset="-34"/>
                <a:cs typeface="BrowalliaUPC" pitchFamily="34" charset="-34"/>
              </a:rPr>
              <a:t>ที่มีการนำไปใช้</a:t>
            </a:r>
            <a:r>
              <a:rPr lang="th-TH" sz="3200" dirty="0">
                <a:solidFill>
                  <a:srgbClr val="000000"/>
                </a:solidFill>
                <a:latin typeface="BrowalliaUPC" pitchFamily="34" charset="-34"/>
                <a:cs typeface="BrowalliaUPC" pitchFamily="34" charset="-34"/>
              </a:rPr>
              <a:t>ในเชิง</a:t>
            </a:r>
            <a:r>
              <a:rPr lang="th-TH" sz="3200" dirty="0" smtClean="0">
                <a:solidFill>
                  <a:srgbClr val="000000"/>
                </a:solidFill>
                <a:latin typeface="BrowalliaUPC" pitchFamily="34" charset="-34"/>
                <a:cs typeface="BrowalliaUPC" pitchFamily="34" charset="-34"/>
              </a:rPr>
              <a:t>พาณิชย์</a:t>
            </a:r>
            <a:endParaRPr lang="th-TH" sz="3200" dirty="0">
              <a:solidFill>
                <a:srgbClr val="000000"/>
              </a:solidFill>
              <a:latin typeface="BrowalliaUPC" pitchFamily="34" charset="-34"/>
              <a:cs typeface="BrowalliaUPC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9552" y="1916832"/>
            <a:ext cx="8424936" cy="1008112"/>
          </a:xfrm>
        </p:spPr>
        <p:txBody>
          <a:bodyPr>
            <a:normAutofit/>
          </a:bodyPr>
          <a:lstStyle/>
          <a:p>
            <a:pPr marL="539750" indent="-539750">
              <a:tabLst>
                <a:tab pos="539750" algn="l"/>
              </a:tabLst>
            </a:pPr>
            <a:r>
              <a:rPr lang="en-GB" altLang="th-TH" sz="2800" dirty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en-US" altLang="th-TH" sz="2800" dirty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th-TH" altLang="th-TH" sz="2800" dirty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altLang="th-TH" sz="2800" dirty="0" smtClean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การบ</a:t>
            </a:r>
            <a:r>
              <a:rPr lang="th-TH" altLang="th-TH" sz="2800" dirty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ริหารจัดการทรัพยากรเพื่อการพัฒนางานวิทยาศาสตร์ เทคโนโลยีและนวัตกรรม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87624" y="3068960"/>
            <a:ext cx="77048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9263" indent="-449263">
              <a:buFont typeface="Wingdings" pitchFamily="2" charset="2"/>
              <a:buChar char="v"/>
              <a:tabLst>
                <a:tab pos="449263" algn="l"/>
              </a:tabLst>
            </a:pPr>
            <a:r>
              <a:rPr lang="th-TH" sz="3200" dirty="0" smtClean="0">
                <a:solidFill>
                  <a:srgbClr val="000000"/>
                </a:solidFill>
                <a:latin typeface="BrowalliaUPC" pitchFamily="34" charset="-34"/>
                <a:cs typeface="BrowalliaUPC" pitchFamily="34" charset="-34"/>
              </a:rPr>
              <a:t>จำนวน</a:t>
            </a:r>
            <a:r>
              <a:rPr lang="th-TH" sz="3200" dirty="0">
                <a:solidFill>
                  <a:srgbClr val="000000"/>
                </a:solidFill>
                <a:latin typeface="BrowalliaUPC" pitchFamily="34" charset="-34"/>
                <a:cs typeface="BrowalliaUPC" pitchFamily="34" charset="-34"/>
              </a:rPr>
              <a:t>บุคลากรด้านการวิจัยและ</a:t>
            </a:r>
            <a:r>
              <a:rPr lang="th-TH" sz="3200" dirty="0" smtClean="0">
                <a:solidFill>
                  <a:srgbClr val="000000"/>
                </a:solidFill>
                <a:latin typeface="BrowalliaUPC" pitchFamily="34" charset="-34"/>
                <a:cs typeface="BrowalliaUPC" pitchFamily="34" charset="-34"/>
              </a:rPr>
              <a:t>พัฒนาและการ</a:t>
            </a:r>
            <a:r>
              <a:rPr lang="th-TH" sz="3200" dirty="0">
                <a:solidFill>
                  <a:srgbClr val="000000"/>
                </a:solidFill>
                <a:latin typeface="BrowalliaUPC" pitchFamily="34" charset="-34"/>
                <a:cs typeface="BrowalliaUPC" pitchFamily="34" charset="-34"/>
              </a:rPr>
              <a:t>สร้างผลงานทางด้านนวัตกรรม </a:t>
            </a:r>
            <a:endParaRPr lang="th-TH" sz="3200" dirty="0" smtClean="0">
              <a:solidFill>
                <a:srgbClr val="000000"/>
              </a:solidFill>
              <a:latin typeface="BrowalliaUPC" pitchFamily="34" charset="-34"/>
              <a:cs typeface="BrowalliaUPC" pitchFamily="34" charset="-34"/>
            </a:endParaRPr>
          </a:p>
          <a:p>
            <a:pPr marL="449263" indent="-449263">
              <a:buFont typeface="Wingdings" pitchFamily="2" charset="2"/>
              <a:buChar char="v"/>
              <a:tabLst>
                <a:tab pos="449263" algn="l"/>
              </a:tabLst>
            </a:pPr>
            <a:r>
              <a:rPr lang="th-TH" sz="3200" dirty="0" smtClean="0">
                <a:solidFill>
                  <a:srgbClr val="000000"/>
                </a:solidFill>
                <a:latin typeface="BrowalliaUPC" pitchFamily="34" charset="-34"/>
                <a:cs typeface="BrowalliaUPC" pitchFamily="34" charset="-34"/>
              </a:rPr>
              <a:t>แสดงค่าใช้จ่าย</a:t>
            </a:r>
            <a:r>
              <a:rPr lang="th-TH" sz="3200" dirty="0">
                <a:solidFill>
                  <a:srgbClr val="000000"/>
                </a:solidFill>
                <a:latin typeface="BrowalliaUPC" pitchFamily="34" charset="-34"/>
                <a:cs typeface="BrowalliaUPC" pitchFamily="34" charset="-34"/>
              </a:rPr>
              <a:t>ในการลงทุนด้านการวิจัยและพัฒนา และกิจกรรมทางด้านนวัตกรรมที่มีต่อตัวผลงานนั้นๆ </a:t>
            </a:r>
            <a:endParaRPr lang="th-TH" sz="3200" dirty="0" smtClean="0">
              <a:solidFill>
                <a:srgbClr val="000000"/>
              </a:solidFill>
              <a:latin typeface="BrowalliaUPC" pitchFamily="34" charset="-34"/>
              <a:cs typeface="BrowalliaUPC" pitchFamily="34" charset="-34"/>
            </a:endParaRPr>
          </a:p>
          <a:p>
            <a:pPr marL="449263" indent="-449263">
              <a:buFont typeface="Wingdings" pitchFamily="2" charset="2"/>
              <a:buChar char="v"/>
              <a:tabLst>
                <a:tab pos="449263" algn="l"/>
              </a:tabLst>
            </a:pPr>
            <a:r>
              <a:rPr lang="th-TH" sz="3200" dirty="0" smtClean="0">
                <a:solidFill>
                  <a:srgbClr val="000000"/>
                </a:solidFill>
                <a:latin typeface="BrowalliaUPC" pitchFamily="34" charset="-34"/>
                <a:cs typeface="BrowalliaUPC" pitchFamily="34" charset="-34"/>
              </a:rPr>
              <a:t>แสดงสัดส่วน</a:t>
            </a:r>
            <a:r>
              <a:rPr lang="th-TH" sz="3200" dirty="0">
                <a:solidFill>
                  <a:srgbClr val="000000"/>
                </a:solidFill>
                <a:latin typeface="BrowalliaUPC" pitchFamily="34" charset="-34"/>
                <a:cs typeface="BrowalliaUPC" pitchFamily="34" charset="-34"/>
              </a:rPr>
              <a:t>การลงทุนด้านการวิจัยและพัฒนาต่อ</a:t>
            </a:r>
            <a:r>
              <a:rPr lang="th-TH" sz="3200" dirty="0" smtClean="0">
                <a:solidFill>
                  <a:srgbClr val="000000"/>
                </a:solidFill>
                <a:latin typeface="BrowalliaUPC" pitchFamily="34" charset="-34"/>
                <a:cs typeface="BrowalliaUPC" pitchFamily="34" charset="-34"/>
              </a:rPr>
              <a:t>ยอดขาย</a:t>
            </a:r>
          </a:p>
          <a:p>
            <a:pPr marL="449263" indent="-449263">
              <a:buFont typeface="Wingdings" pitchFamily="2" charset="2"/>
              <a:buChar char="v"/>
              <a:tabLst>
                <a:tab pos="449263" algn="l"/>
              </a:tabLst>
            </a:pPr>
            <a:r>
              <a:rPr lang="th-TH" sz="3200" dirty="0" smtClean="0">
                <a:solidFill>
                  <a:srgbClr val="000000"/>
                </a:solidFill>
                <a:latin typeface="BrowalliaUPC" pitchFamily="34" charset="-34"/>
                <a:cs typeface="BrowalliaUPC" pitchFamily="34" charset="-34"/>
              </a:rPr>
              <a:t>แสดงสัดส่วน</a:t>
            </a:r>
            <a:r>
              <a:rPr lang="th-TH" sz="3200" dirty="0">
                <a:solidFill>
                  <a:srgbClr val="000000"/>
                </a:solidFill>
                <a:latin typeface="BrowalliaUPC" pitchFamily="34" charset="-34"/>
                <a:cs typeface="BrowalliaUPC" pitchFamily="34" charset="-34"/>
              </a:rPr>
              <a:t>การลงทุนด้านกิจกรรมนวัตกรรมต่อ</a:t>
            </a:r>
            <a:r>
              <a:rPr lang="th-TH" sz="3200" dirty="0" smtClean="0">
                <a:solidFill>
                  <a:srgbClr val="000000"/>
                </a:solidFill>
                <a:latin typeface="BrowalliaUPC" pitchFamily="34" charset="-34"/>
                <a:cs typeface="BrowalliaUPC" pitchFamily="34" charset="-34"/>
              </a:rPr>
              <a:t>ยอดขาย</a:t>
            </a:r>
            <a:endParaRPr lang="th-TH" sz="3200" dirty="0">
              <a:solidFill>
                <a:srgbClr val="000000"/>
              </a:solidFill>
              <a:latin typeface="BrowalliaUPC" pitchFamily="34" charset="-34"/>
              <a:cs typeface="Browall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38408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9552" y="1556792"/>
            <a:ext cx="8424936" cy="1080120"/>
          </a:xfrm>
        </p:spPr>
        <p:txBody>
          <a:bodyPr>
            <a:normAutofit/>
          </a:bodyPr>
          <a:lstStyle/>
          <a:p>
            <a:pPr marL="539750" indent="-539750">
              <a:tabLst>
                <a:tab pos="539750" algn="l"/>
              </a:tabLst>
            </a:pPr>
            <a:r>
              <a:rPr lang="en-GB" altLang="th-TH" sz="2800" dirty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</a:t>
            </a:r>
            <a:r>
              <a:rPr lang="en-US" altLang="th-TH" sz="2800" dirty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th-TH" altLang="th-TH" sz="2800" dirty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altLang="th-TH" sz="2800" dirty="0" smtClean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ผลงาน</a:t>
            </a:r>
            <a:r>
              <a:rPr lang="th-TH" altLang="th-TH" sz="2800" dirty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การวิจัยและพัฒนา และการพัฒนาต่อยอด (ระบุชิ้นงาน และผลสัมฤทธิ์)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87624" y="2636912"/>
            <a:ext cx="770485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9263" indent="-449263">
              <a:buFont typeface="Wingdings" pitchFamily="2" charset="2"/>
              <a:buChar char="v"/>
              <a:tabLst>
                <a:tab pos="449263" algn="l"/>
              </a:tabLst>
            </a:pPr>
            <a:r>
              <a:rPr lang="th-TH" sz="3000" dirty="0" smtClean="0">
                <a:solidFill>
                  <a:srgbClr val="000000"/>
                </a:solidFill>
                <a:latin typeface="BrowalliaUPC" pitchFamily="34" charset="-34"/>
                <a:cs typeface="BrowalliaUPC" pitchFamily="34" charset="-34"/>
              </a:rPr>
              <a:t>ชื่อผลงาน</a:t>
            </a:r>
            <a:r>
              <a:rPr lang="en-GB" sz="3000" dirty="0" smtClean="0">
                <a:solidFill>
                  <a:srgbClr val="000000"/>
                </a:solidFill>
                <a:latin typeface="BrowalliaUPC" pitchFamily="34" charset="-34"/>
                <a:cs typeface="BrowalliaUPC" pitchFamily="34" charset="-34"/>
              </a:rPr>
              <a:t>/ </a:t>
            </a:r>
            <a:r>
              <a:rPr lang="th-TH" sz="3000" dirty="0" smtClean="0">
                <a:solidFill>
                  <a:srgbClr val="000000"/>
                </a:solidFill>
                <a:latin typeface="BrowalliaUPC" pitchFamily="34" charset="-34"/>
                <a:cs typeface="BrowalliaUPC" pitchFamily="34" charset="-34"/>
              </a:rPr>
              <a:t>ผลิตภัณฑ์ (ที่ส่งเข้าร่วมการประกวด) แสดงลักษณะ คุณสมบัติ</a:t>
            </a:r>
            <a:r>
              <a:rPr lang="th-TH" sz="3000" dirty="0">
                <a:solidFill>
                  <a:srgbClr val="000000"/>
                </a:solidFill>
                <a:latin typeface="BrowalliaUPC" pitchFamily="34" charset="-34"/>
                <a:cs typeface="BrowalliaUPC" pitchFamily="34" charset="-34"/>
              </a:rPr>
              <a:t>สำคัญของ</a:t>
            </a:r>
            <a:r>
              <a:rPr lang="th-TH" sz="3000" dirty="0" smtClean="0">
                <a:solidFill>
                  <a:srgbClr val="000000"/>
                </a:solidFill>
                <a:latin typeface="BrowalliaUPC" pitchFamily="34" charset="-34"/>
                <a:cs typeface="BrowalliaUPC" pitchFamily="34" charset="-34"/>
              </a:rPr>
              <a:t>ผลงานรวมถึงความคิด</a:t>
            </a:r>
            <a:r>
              <a:rPr lang="th-TH" sz="3000" dirty="0">
                <a:solidFill>
                  <a:srgbClr val="000000"/>
                </a:solidFill>
                <a:latin typeface="BrowalliaUPC" pitchFamily="34" charset="-34"/>
                <a:cs typeface="BrowalliaUPC" pitchFamily="34" charset="-34"/>
              </a:rPr>
              <a:t>ริเริ่ม</a:t>
            </a:r>
            <a:r>
              <a:rPr lang="th-TH" sz="3000" dirty="0" smtClean="0">
                <a:solidFill>
                  <a:srgbClr val="000000"/>
                </a:solidFill>
                <a:latin typeface="BrowalliaUPC" pitchFamily="34" charset="-34"/>
                <a:cs typeface="BrowalliaUPC" pitchFamily="34" charset="-34"/>
              </a:rPr>
              <a:t>สร้างสรรค์ แปลกใหม่อย่างไร </a:t>
            </a:r>
          </a:p>
          <a:p>
            <a:pPr marL="449263" indent="-449263">
              <a:buFont typeface="Wingdings" pitchFamily="2" charset="2"/>
              <a:buChar char="v"/>
              <a:tabLst>
                <a:tab pos="449263" algn="l"/>
              </a:tabLst>
            </a:pPr>
            <a:r>
              <a:rPr lang="th-TH" sz="3000" dirty="0" smtClean="0">
                <a:solidFill>
                  <a:srgbClr val="000000"/>
                </a:solidFill>
                <a:latin typeface="BrowalliaUPC" pitchFamily="34" charset="-34"/>
                <a:cs typeface="BrowalliaUPC" pitchFamily="34" charset="-34"/>
              </a:rPr>
              <a:t>ผลงานนั้นมี</a:t>
            </a:r>
            <a:r>
              <a:rPr lang="th-TH" sz="3000" dirty="0">
                <a:solidFill>
                  <a:srgbClr val="000000"/>
                </a:solidFill>
                <a:latin typeface="BrowalliaUPC" pitchFamily="34" charset="-34"/>
                <a:cs typeface="BrowalliaUPC" pitchFamily="34" charset="-34"/>
              </a:rPr>
              <a:t>ส่วนในการแก้ไขปัญหาของประเทศไม่ว่าด้านทรัพยากรธรรมชาติ สิ่งแวดล้อมและพลังงาน สุขภาวะ องค์ความรู้ของสังคม ชุมชน ท้องถิ่น การกีดกันทางการค้า และการสร้างขีดความสามารถในการ</a:t>
            </a:r>
            <a:r>
              <a:rPr lang="th-TH" sz="3000" dirty="0" smtClean="0">
                <a:solidFill>
                  <a:srgbClr val="000000"/>
                </a:solidFill>
                <a:latin typeface="BrowalliaUPC" pitchFamily="34" charset="-34"/>
                <a:cs typeface="BrowalliaUPC" pitchFamily="34" charset="-34"/>
              </a:rPr>
              <a:t>แข่งขันอย่างไร</a:t>
            </a:r>
          </a:p>
          <a:p>
            <a:pPr marL="449263" indent="-449263">
              <a:buFont typeface="Wingdings" pitchFamily="2" charset="2"/>
              <a:buChar char="v"/>
              <a:tabLst>
                <a:tab pos="449263" algn="l"/>
              </a:tabLst>
            </a:pPr>
            <a:r>
              <a:rPr lang="th-TH" sz="3000" dirty="0" smtClean="0">
                <a:solidFill>
                  <a:srgbClr val="000000"/>
                </a:solidFill>
                <a:latin typeface="BrowalliaUPC" pitchFamily="34" charset="-34"/>
                <a:cs typeface="BrowalliaUPC" pitchFamily="34" charset="-34"/>
              </a:rPr>
              <a:t>จำนวน</a:t>
            </a:r>
            <a:r>
              <a:rPr lang="th-TH" sz="3000" dirty="0">
                <a:solidFill>
                  <a:srgbClr val="000000"/>
                </a:solidFill>
                <a:latin typeface="BrowalliaUPC" pitchFamily="34" charset="-34"/>
                <a:cs typeface="BrowalliaUPC" pitchFamily="34" charset="-34"/>
              </a:rPr>
              <a:t>ผลงาน ชิ้นงาน หรือกระบวนการต่างๆ ที่เกิดขึ้นกับ</a:t>
            </a:r>
            <a:r>
              <a:rPr lang="th-TH" sz="3000" dirty="0" smtClean="0">
                <a:solidFill>
                  <a:srgbClr val="000000"/>
                </a:solidFill>
                <a:latin typeface="BrowalliaUPC" pitchFamily="34" charset="-34"/>
                <a:cs typeface="BrowalliaUPC" pitchFamily="34" charset="-34"/>
              </a:rPr>
              <a:t>องค์กร (อื่นๆ นอกเหนือจากผลงานที่ส่งเข้าร่วมการประกวด)</a:t>
            </a:r>
            <a:endParaRPr lang="th-TH" sz="3000" dirty="0">
              <a:solidFill>
                <a:srgbClr val="000000"/>
              </a:solidFill>
              <a:latin typeface="BrowalliaUPC" pitchFamily="34" charset="-34"/>
              <a:cs typeface="Browall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95339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11560" y="1700808"/>
            <a:ext cx="8352928" cy="1320800"/>
          </a:xfrm>
        </p:spPr>
        <p:txBody>
          <a:bodyPr>
            <a:normAutofit/>
          </a:bodyPr>
          <a:lstStyle/>
          <a:p>
            <a:pPr marL="539750" indent="-539750">
              <a:tabLst>
                <a:tab pos="539750" algn="l"/>
              </a:tabLst>
            </a:pPr>
            <a:r>
              <a:rPr lang="en-GB" altLang="th-TH" sz="2800" dirty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</a:t>
            </a:r>
            <a:r>
              <a:rPr lang="en-US" altLang="th-TH" sz="2800" dirty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th-TH" altLang="th-TH" sz="2800" dirty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altLang="th-TH" sz="2800" dirty="0" smtClean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การ</a:t>
            </a:r>
            <a:r>
              <a:rPr lang="th-TH" altLang="th-TH" sz="2800" dirty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พัฒนางานนวัตกรรมที่เป็นมิตรต่อสิ่งแวดล้อมและระบบนิเวศ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59632" y="3140968"/>
            <a:ext cx="76328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9263" indent="-449263">
              <a:buFont typeface="Wingdings" pitchFamily="2" charset="2"/>
              <a:buChar char="v"/>
              <a:tabLst>
                <a:tab pos="449263" algn="l"/>
              </a:tabLst>
            </a:pPr>
            <a:r>
              <a:rPr lang="th-TH" sz="3000" dirty="0" smtClean="0">
                <a:solidFill>
                  <a:srgbClr val="000000"/>
                </a:solidFill>
                <a:latin typeface="BrowalliaUPC" pitchFamily="34" charset="-34"/>
                <a:cs typeface="BrowalliaUPC" pitchFamily="34" charset="-34"/>
              </a:rPr>
              <a:t>แสดงให้เห็นถึงผลงานว่ามี</a:t>
            </a:r>
            <a:r>
              <a:rPr lang="th-TH" sz="3000" dirty="0">
                <a:solidFill>
                  <a:srgbClr val="000000"/>
                </a:solidFill>
                <a:latin typeface="BrowalliaUPC" pitchFamily="34" charset="-34"/>
                <a:cs typeface="BrowalliaUPC" pitchFamily="34" charset="-34"/>
              </a:rPr>
              <a:t>การพัฒนางานนวัตกรรม (ผลิตภัณฑ์/บริการ/กระบวนการ</a:t>
            </a:r>
            <a:r>
              <a:rPr lang="th-TH" sz="3000" dirty="0" smtClean="0">
                <a:solidFill>
                  <a:srgbClr val="000000"/>
                </a:solidFill>
                <a:latin typeface="BrowalliaUPC" pitchFamily="34" charset="-34"/>
                <a:cs typeface="BrowalliaUPC" pitchFamily="34" charset="-34"/>
              </a:rPr>
              <a:t>) ที่เป็น</a:t>
            </a:r>
            <a:r>
              <a:rPr lang="th-TH" sz="3000" dirty="0">
                <a:solidFill>
                  <a:srgbClr val="000000"/>
                </a:solidFill>
                <a:latin typeface="BrowalliaUPC" pitchFamily="34" charset="-34"/>
                <a:cs typeface="BrowalliaUPC" pitchFamily="34" charset="-34"/>
              </a:rPr>
              <a:t>มิตรต่อสิ่งแวดล้อมและระบบ</a:t>
            </a:r>
            <a:r>
              <a:rPr lang="th-TH" sz="3000" dirty="0" smtClean="0">
                <a:solidFill>
                  <a:srgbClr val="000000"/>
                </a:solidFill>
                <a:latin typeface="BrowalliaUPC" pitchFamily="34" charset="-34"/>
                <a:cs typeface="BrowalliaUPC" pitchFamily="34" charset="-34"/>
              </a:rPr>
              <a:t>นิเวศอย่างไร</a:t>
            </a:r>
          </a:p>
        </p:txBody>
      </p:sp>
    </p:spTree>
    <p:extLst>
      <p:ext uri="{BB962C8B-B14F-4D97-AF65-F5344CB8AC3E}">
        <p14:creationId xmlns:p14="http://schemas.microsoft.com/office/powerpoint/2010/main" val="3229610373"/>
      </p:ext>
    </p:extLst>
  </p:cSld>
  <p:clrMapOvr>
    <a:masterClrMapping/>
  </p:clrMapOvr>
</p:sld>
</file>

<file path=ppt/theme/theme1.xml><?xml version="1.0" encoding="utf-8"?>
<a:theme xmlns:a="http://schemas.openxmlformats.org/drawingml/2006/main" name="TS001072118">
  <a:themeElements>
    <a:clrScheme name="Default Design 10">
      <a:dk1>
        <a:srgbClr val="336699"/>
      </a:dk1>
      <a:lt1>
        <a:srgbClr val="CCECFF"/>
      </a:lt1>
      <a:dk2>
        <a:srgbClr val="CCFF66"/>
      </a:dk2>
      <a:lt2>
        <a:srgbClr val="336699"/>
      </a:lt2>
      <a:accent1>
        <a:srgbClr val="DFF3FF"/>
      </a:accent1>
      <a:accent2>
        <a:srgbClr val="A6B84A"/>
      </a:accent2>
      <a:accent3>
        <a:srgbClr val="E2F4FF"/>
      </a:accent3>
      <a:accent4>
        <a:srgbClr val="2A5682"/>
      </a:accent4>
      <a:accent5>
        <a:srgbClr val="ECF8FF"/>
      </a:accent5>
      <a:accent6>
        <a:srgbClr val="96A642"/>
      </a:accent6>
      <a:hlink>
        <a:srgbClr val="73B5CF"/>
      </a:hlink>
      <a:folHlink>
        <a:srgbClr val="008080"/>
      </a:folHlink>
    </a:clrScheme>
    <a:fontScheme name="Default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DE9B5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BF2D7"/>
        </a:accent5>
        <a:accent6>
          <a:srgbClr val="2D2D8A"/>
        </a:accent6>
        <a:hlink>
          <a:srgbClr val="339966"/>
        </a:hlink>
        <a:folHlink>
          <a:srgbClr val="33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DEBA"/>
        </a:accent1>
        <a:accent2>
          <a:srgbClr val="F1FFCD"/>
        </a:accent2>
        <a:accent3>
          <a:srgbClr val="FFFFFF"/>
        </a:accent3>
        <a:accent4>
          <a:srgbClr val="000000"/>
        </a:accent4>
        <a:accent5>
          <a:srgbClr val="E7ECD9"/>
        </a:accent5>
        <a:accent6>
          <a:srgbClr val="DAE7BA"/>
        </a:accent6>
        <a:hlink>
          <a:srgbClr val="7B7D37"/>
        </a:hlink>
        <a:folHlink>
          <a:srgbClr val="3A62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777777"/>
        </a:dk1>
        <a:lt1>
          <a:srgbClr val="333333"/>
        </a:lt1>
        <a:dk2>
          <a:srgbClr val="000066"/>
        </a:dk2>
        <a:lt2>
          <a:srgbClr val="D1D1CB"/>
        </a:lt2>
        <a:accent1>
          <a:srgbClr val="99998D"/>
        </a:accent1>
        <a:accent2>
          <a:srgbClr val="6292C6"/>
        </a:accent2>
        <a:accent3>
          <a:srgbClr val="AAAAB8"/>
        </a:accent3>
        <a:accent4>
          <a:srgbClr val="2A2A2A"/>
        </a:accent4>
        <a:accent5>
          <a:srgbClr val="CACAC5"/>
        </a:accent5>
        <a:accent6>
          <a:srgbClr val="5884B3"/>
        </a:accent6>
        <a:hlink>
          <a:srgbClr val="FEF4AA"/>
        </a:hlink>
        <a:folHlink>
          <a:srgbClr val="F8F8F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333333"/>
        </a:dk1>
        <a:lt1>
          <a:srgbClr val="FFFFFF"/>
        </a:lt1>
        <a:dk2>
          <a:srgbClr val="D1D1CB"/>
        </a:dk2>
        <a:lt2>
          <a:srgbClr val="777777"/>
        </a:lt2>
        <a:accent1>
          <a:srgbClr val="99998D"/>
        </a:accent1>
        <a:accent2>
          <a:srgbClr val="6292C6"/>
        </a:accent2>
        <a:accent3>
          <a:srgbClr val="FFFFFF"/>
        </a:accent3>
        <a:accent4>
          <a:srgbClr val="2A2A2A"/>
        </a:accent4>
        <a:accent5>
          <a:srgbClr val="CACAC5"/>
        </a:accent5>
        <a:accent6>
          <a:srgbClr val="5884B3"/>
        </a:accent6>
        <a:hlink>
          <a:srgbClr val="FEF4AA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ABCF7F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D2E4C0"/>
        </a:accent5>
        <a:accent6>
          <a:srgbClr val="E78A5C"/>
        </a:accent6>
        <a:hlink>
          <a:srgbClr val="EA552C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85CADF"/>
        </a:dk1>
        <a:lt1>
          <a:srgbClr val="DBF0FF"/>
        </a:lt1>
        <a:dk2>
          <a:srgbClr val="CCFFFF"/>
        </a:dk2>
        <a:lt2>
          <a:srgbClr val="003366"/>
        </a:lt2>
        <a:accent1>
          <a:srgbClr val="3F709D"/>
        </a:accent1>
        <a:accent2>
          <a:srgbClr val="00B000"/>
        </a:accent2>
        <a:accent3>
          <a:srgbClr val="EAF6FF"/>
        </a:accent3>
        <a:accent4>
          <a:srgbClr val="71ACBE"/>
        </a:accent4>
        <a:accent5>
          <a:srgbClr val="AFBBCC"/>
        </a:accent5>
        <a:accent6>
          <a:srgbClr val="009F00"/>
        </a:accent6>
        <a:hlink>
          <a:srgbClr val="66CCFF"/>
        </a:hlink>
        <a:folHlink>
          <a:srgbClr val="FFF38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663300"/>
        </a:dk1>
        <a:lt1>
          <a:srgbClr val="D2BA9E"/>
        </a:lt1>
        <a:dk2>
          <a:srgbClr val="DFC08D"/>
        </a:dk2>
        <a:lt2>
          <a:srgbClr val="2D2015"/>
        </a:lt2>
        <a:accent1>
          <a:srgbClr val="C6DF95"/>
        </a:accent1>
        <a:accent2>
          <a:srgbClr val="8F5F2F"/>
        </a:accent2>
        <a:accent3>
          <a:srgbClr val="E5D9CC"/>
        </a:accent3>
        <a:accent4>
          <a:srgbClr val="562A00"/>
        </a:accent4>
        <a:accent5>
          <a:srgbClr val="DFECC8"/>
        </a:accent5>
        <a:accent6>
          <a:srgbClr val="81552A"/>
        </a:accent6>
        <a:hlink>
          <a:srgbClr val="CCB400"/>
        </a:hlink>
        <a:folHlink>
          <a:srgbClr val="5C6E7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969696"/>
        </a:dk1>
        <a:lt1>
          <a:srgbClr val="DEF6F1"/>
        </a:lt1>
        <a:dk2>
          <a:srgbClr val="8BCD33"/>
        </a:dk2>
        <a:lt2>
          <a:srgbClr val="969696"/>
        </a:lt2>
        <a:accent1>
          <a:srgbClr val="E8FFCD"/>
        </a:accent1>
        <a:accent2>
          <a:srgbClr val="8DC6FF"/>
        </a:accent2>
        <a:accent3>
          <a:srgbClr val="ECFAF7"/>
        </a:accent3>
        <a:accent4>
          <a:srgbClr val="7F7F7F"/>
        </a:accent4>
        <a:accent5>
          <a:srgbClr val="F2FFE3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336699"/>
        </a:dk1>
        <a:lt1>
          <a:srgbClr val="CCECFF"/>
        </a:lt1>
        <a:dk2>
          <a:srgbClr val="CCFF66"/>
        </a:dk2>
        <a:lt2>
          <a:srgbClr val="336699"/>
        </a:lt2>
        <a:accent1>
          <a:srgbClr val="DFF3FF"/>
        </a:accent1>
        <a:accent2>
          <a:srgbClr val="A6B84A"/>
        </a:accent2>
        <a:accent3>
          <a:srgbClr val="E2F4FF"/>
        </a:accent3>
        <a:accent4>
          <a:srgbClr val="2A5682"/>
        </a:accent4>
        <a:accent5>
          <a:srgbClr val="ECF8FF"/>
        </a:accent5>
        <a:accent6>
          <a:srgbClr val="96A642"/>
        </a:accent6>
        <a:hlink>
          <a:srgbClr val="73B5CF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000000"/>
        </a:dk1>
        <a:lt1>
          <a:srgbClr val="FFFFD9"/>
        </a:lt1>
        <a:dk2>
          <a:srgbClr val="663300"/>
        </a:dk2>
        <a:lt2>
          <a:srgbClr val="777777"/>
        </a:lt2>
        <a:accent1>
          <a:srgbClr val="F6FDE1"/>
        </a:accent1>
        <a:accent2>
          <a:srgbClr val="BFC39F"/>
        </a:accent2>
        <a:accent3>
          <a:srgbClr val="FFFFE9"/>
        </a:accent3>
        <a:accent4>
          <a:srgbClr val="000000"/>
        </a:accent4>
        <a:accent5>
          <a:srgbClr val="FAFEEE"/>
        </a:accent5>
        <a:accent6>
          <a:srgbClr val="ADB090"/>
        </a:accent6>
        <a:hlink>
          <a:srgbClr val="FE7F52"/>
        </a:hlink>
        <a:folHlink>
          <a:srgbClr val="F8362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969696"/>
        </a:dk1>
        <a:lt1>
          <a:srgbClr val="DADAE6"/>
        </a:lt1>
        <a:dk2>
          <a:srgbClr val="FFFFFF"/>
        </a:dk2>
        <a:lt2>
          <a:srgbClr val="3E3E5C"/>
        </a:lt2>
        <a:accent1>
          <a:srgbClr val="C4CFE6"/>
        </a:accent1>
        <a:accent2>
          <a:srgbClr val="9DE719"/>
        </a:accent2>
        <a:accent3>
          <a:srgbClr val="EAEAF0"/>
        </a:accent3>
        <a:accent4>
          <a:srgbClr val="7F7F7F"/>
        </a:accent4>
        <a:accent5>
          <a:srgbClr val="DEE4F0"/>
        </a:accent5>
        <a:accent6>
          <a:srgbClr val="8ED116"/>
        </a:accent6>
        <a:hlink>
          <a:srgbClr val="0066CC"/>
        </a:hlink>
        <a:folHlink>
          <a:srgbClr val="FAFFF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TS101929161</Template>
  <TotalTime>1422</TotalTime>
  <Words>244</Words>
  <Application>Microsoft Office PowerPoint</Application>
  <PresentationFormat>On-screen Show (4:3)</PresentationFormat>
  <Paragraphs>22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Angsana New</vt:lpstr>
      <vt:lpstr>Arial</vt:lpstr>
      <vt:lpstr>Arial Black</vt:lpstr>
      <vt:lpstr>BrowalliaUPC</vt:lpstr>
      <vt:lpstr>Cordia New</vt:lpstr>
      <vt:lpstr>Tahoma</vt:lpstr>
      <vt:lpstr>Wingdings</vt:lpstr>
      <vt:lpstr>TS001072118</vt:lpstr>
      <vt:lpstr>PowerPoint Presentation</vt:lpstr>
      <vt:lpstr>       ประเด็นการนำเสนอ</vt:lpstr>
      <vt:lpstr>2.  การสร้างทรัพย์สินทางปัญญา และการนำผลงานวิจัยและพัฒนาไปใช้ในเชิงพาณิชย์ </vt:lpstr>
      <vt:lpstr>3.  การบริหารจัดการทรัพยากรเพื่อการพัฒนางานวิทยาศาสตร์ เทคโนโลยีและนวัตกรรม </vt:lpstr>
      <vt:lpstr>4.  ผลงานการวิจัยและพัฒนา และการพัฒนาต่อยอด (ระบุชิ้นงาน และผลสัมฤทธิ์)</vt:lpstr>
      <vt:lpstr>5.  การพัฒนางานนวัตกรรมที่เป็นมิตรต่อสิ่งแวดล้อมและระบบนิเวศ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ชื่อบริษัท ชื่อผลงาน/ผลิตภัณฑ์</dc:title>
  <dc:creator>sonthi narakhemanan</dc:creator>
  <cp:lastModifiedBy>Ariyawat Sanakun</cp:lastModifiedBy>
  <cp:revision>55</cp:revision>
  <cp:lastPrinted>2014-09-29T08:15:39Z</cp:lastPrinted>
  <dcterms:created xsi:type="dcterms:W3CDTF">2012-01-19T08:25:10Z</dcterms:created>
  <dcterms:modified xsi:type="dcterms:W3CDTF">2014-10-13T07:07:14Z</dcterms:modified>
</cp:coreProperties>
</file>